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003462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11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4" name="Shape 1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大慨介绍上次：认识我们的神-1 从以色列人不认识神，无知识</a:t>
            </a:r>
          </a:p>
          <a:p>
            <a:r>
              <a:t>不认识神的表现，原因，后果，结论神是嫉邪的神，守约的神，公义的神，圣洁的神</a:t>
            </a:r>
          </a:p>
          <a:p>
            <a:r>
              <a:t>无知的人是不认识神的，违约犯罪，自食其果。</a:t>
            </a:r>
          </a:p>
          <a:p>
            <a:endParaRPr/>
          </a:p>
          <a:p>
            <a:r>
              <a:t>第七章接着讲以色人犯罪，神的惩罚。从表面上读何西阿会觉得神对罪人太严励了，特别是第二章，“……她不是我的妻子， 我也不是她的丈夫。 叫她除掉臉上的淫像 和胸間的淫態， 免得我剝她的衣服， 使她赤體，與才生的時候一樣， 使她如曠野，如乾旱之地， 因渴而死。”何西阿書 2:2-3。但当你知道当时犹太人罪行，你如果是神也许会更严励，断绝一切关系，致他们于死地。</a:t>
            </a:r>
          </a:p>
          <a:p>
            <a:r>
              <a:t>但当你仔细学习，咀嚼神的话，而是在控告惩法中常出现认识神的字样。</a:t>
            </a:r>
          </a:p>
          <a:p>
            <a:r>
              <a:t>，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4" name="Shape 23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  <a:p>
            <a:r>
              <a:t>圣洁可以显示神是圣洁的</a:t>
            </a:r>
          </a:p>
          <a:p>
            <a:endParaRPr/>
          </a:p>
          <a:p>
            <a:r>
              <a:t>以色列人却没有，反而背道而驰，罪恶滔天。神让他们认识衪，盼望他们在约中成为圣洁为神所用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3" name="Shape 24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不求神，而求五谷新酒，不归向神里面，如翻背的弓， 无用，亡国。非神的子民，不能被神用。</a:t>
            </a:r>
          </a:p>
          <a:p>
            <a:r>
              <a:t>今天我们的神用一切办法，圣经，见证，祝福，医治，管教让我们来认识祂，原因就是要我们传福音到万民。很多神的仆人都有很多的挣扎．鄭果（这一幕对以后事奉莫大帮助），最后回归为主宣扬主的名。弟兄姐妹们，我们一定要走出去。不是为年度主题而走出去，而是把传福童成为我们的生活方式。在印度， Fayette mall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神的本意要使用祂的子民为祂所用，宣物祂的名，但以上的罪，不能使他们成为合格的工人．但神不放弃他们，知道人的软弱，用管教，饶恕，恩爱各种方法训练他们。整个以色历史似乎就是一个神训练祂门徒的历史，有一天浪子回头，以色列民回到父神的怀抱，重新认识神，“你用口吹角吧！ 敵人如鷹來攻打耶和華的家； 因為這民違背我的約， 干犯我的律法。 他們必呼叫我說： 我的神啊，我們以色列認識你了。”何西阿書 8:1-2 我们 Lccc认识你了，可以成为神合格的同工，宣揚那召你們出黑暗入奇妙光明者的美德。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1" name="Shape 25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神永远认识祂的子民，好象牧人认识他的羊，丢了一个，敝下一切来寻找。人会违约以致关系破裂。神会尽一切甚至自己的生命把子民带入这约中．人早就放弃了。神是信实的，应许的永不放弃。“我往哪裏去躲避你的靈？ 我往哪裏逃、躲避你的面？ 我若升到天上，你在那裏； 我若在陰間下榻，你也在那裏。”詩篇 139:7-8 。因为只有在约中，子民得祝福和保护。“耶和華要保護你，免受一切的災害； 他要保護你的性命。 你出你入，耶和華要保護你， 從今時直到永遠。”詩篇 121:7-8。无论以色列多么败坏，神说7:1我想医治以色列……</a:t>
            </a:r>
          </a:p>
          <a:p>
            <a:endParaRPr/>
          </a:p>
          <a:p>
            <a:r>
              <a:t>诗歌：你的爱不离不弃</a:t>
            </a:r>
          </a:p>
          <a:p>
            <a:r>
              <a:t>沒有一個憂患，耶穌不能擔當。</a:t>
            </a:r>
            <a:br/>
            <a:r>
              <a:t>沒有一個痛苦，耶穌不能背負。</a:t>
            </a:r>
            <a:br/>
            <a:r>
              <a:t>我要向高山舉目，我的幫助從你而來，</a:t>
            </a:r>
            <a:br/>
            <a:r>
              <a:t>滿有豐盛的慈愛，賜給凡求告你名的人。</a:t>
            </a:r>
            <a:br/>
            <a:r>
              <a:t>你的愛總是不離不棄，憐憫如江河湧流，</a:t>
            </a:r>
            <a:br/>
            <a:r>
              <a:t>在我敵人面前擺設筵席，使我的福杯滿溢。</a:t>
            </a:r>
            <a:br/>
            <a:r>
              <a:t>你的愛總是不離不棄，時刻將我環繞，</a:t>
            </a:r>
            <a:br/>
            <a:r>
              <a:t>你必永遠紀念與我所立的約，</a:t>
            </a:r>
            <a:br/>
            <a:r>
              <a:t>使我領受豐盛的恩典。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5" name="Shape 2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纵观历史， 人在罪中反复，犹太民族在旧约历史中，老是违约犯罪远离神，南国北国几乎没有好王，“他行耶和華看為惡的事，……” 循环：背约违律法犯罪，献祭求神饶恕，求神怜悯，赎罪恢复关系，背约违律法犯罪，……罪因为百姓不认识神。我们无法讥笑犹太人，也是同样，时常违约就是违背律法犯罪，神提信和警告我们．悬崖勒马，U turn 离罪归回，管教警告好一会儿，又犯罪，再管教警告，重复，这就是以色列的历史．也是人类的历史</a:t>
            </a:r>
          </a:p>
          <a:p>
            <a:r>
              <a:t>为什么？，因人类因祖先犯罪，把罪性，就是被罪吸引的特点传到我们每一位。罪对我们有吸引力。保罗说，因為人人都犯了罪，虧缺了　神的榮耀，。工价是死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对以色列通过管教警告多次送先知，百姓还是同样。很多人有同样的感觉，神的子民这么不争气，怎么这么笨，有神保护祝福为什么。</a:t>
            </a:r>
          </a:p>
          <a:p>
            <a:endParaRPr/>
          </a:p>
          <a:p>
            <a:r>
              <a:t>因罪性我们守不住律法而犯罪，赎罪祭也没用。不能和神保持约关系，继而得不到神的祝福和保护。经文。</a:t>
            </a:r>
          </a:p>
          <a:p>
            <a:endParaRPr/>
          </a:p>
          <a:p>
            <a:endParaRPr/>
          </a:p>
          <a:p>
            <a:r>
              <a:t>如何解决这难题，把他们从毁约犯罪的光景中救出来，神有一个拯救计划要拯救他们。思想书名，何西阿，名字和约书亚同意，就是耶稣，就是拯救的意思。神爱世人，将神的儿子为世人的罪成了挽回祭，耶稣，神的儿子有神的全能，祂的死流出的血能赎所有信他人的罪。一次献登永远有效，加拉太書 2:16。不再靠律法得救而是靠信耶稣的血得救，耶稣的血塗没所有信祂人的罪。成了我们的中保，羅馬書 5:9 。“如今，那些在基督耶穌裏的就不定罪了。”羅馬書 8:1</a:t>
            </a:r>
          </a:p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3" name="Shape 26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因着神不离不弃的爱，神不重于遗责而是医治，7:1，耶稣最好的医生能治愈，无论什么病，罪恶，我们．这就是神最高的爱。自己独生儿子的血，塗没了以色列民的罪，我们的罪．经文，</a:t>
            </a:r>
          </a:p>
          <a:p>
            <a:endParaRPr/>
          </a:p>
          <a:p>
            <a:r>
              <a:t>与神恢复了父与子的关系。认识到只有在神里面才能得拯救，满有盼望，经文。</a:t>
            </a:r>
          </a:p>
          <a:p>
            <a:endParaRPr/>
          </a:p>
          <a:p>
            <a:r>
              <a:t>这神值得我们来认识吗？经文</a:t>
            </a:r>
          </a:p>
          <a:p>
            <a:endParaRPr/>
          </a:p>
          <a:p>
            <a:r>
              <a:t>Amen，</a:t>
            </a:r>
          </a:p>
          <a:p>
            <a:endParaRPr/>
          </a:p>
          <a:p>
            <a:r>
              <a:t>“你們從前算不得子民， 現在卻作了神的子民； 從前未曾蒙憐恤， 現在卻蒙了憐恤。”</a:t>
            </a:r>
          </a:p>
          <a:p>
            <a:r>
              <a:t>彼得前書 2:10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9" name="Shape 26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神十戒，以后分成613条律法。要和神保持约的关系就要守住神的约。新约耶稣把律法浓缩到二条：经文， 也让我们看到，耶稣来后没有废除律法，浓缩成二条。第一条从十戒1~4，第二条，十戒 5-10</a:t>
            </a:r>
          </a:p>
          <a:p>
            <a:r>
              <a:t>“「莫想我來要廢掉律法和先知。我來不是要廢掉，乃是要成全。 我實在告訴你們，就是到天地都廢去了，律法的一點一畫也不能廢去，都要成全。”馬太福音 5:17-18 </a:t>
            </a:r>
          </a:p>
          <a:p>
            <a:r>
              <a:t>什么是成全？就是守住律法，才能认识神，与神和好，恢复和神约的关系。</a:t>
            </a:r>
          </a:p>
          <a:p>
            <a:endParaRPr/>
          </a:p>
          <a:p>
            <a:r>
              <a:t>律法是好的是神立的，但当法利赛人以遵守他们自己规定的，一般人根本做不到的，许多所谓律法条文来显示自己的虔诚。所以他们的义是想靠自己的行为来达到道德完美，换句话说，他们想用自己“完美的道德行为”来拯救自己。这样的义就是“自义”，这样的人常常行为越虔诚，心离神越远。并不认识神。刚才说过，人守不住，就是二条也守不住。感谢神因着耶稣，信耶稣救主，神帮我们守律法来遵守，经文，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3" name="Shape 27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认识神的属性，教会的责任。</a:t>
            </a:r>
          </a:p>
          <a:p>
            <a:r>
              <a:t>知识也重要，</a:t>
            </a:r>
          </a:p>
          <a:p>
            <a:r>
              <a:t>靠圣经，不仅在知识上，但认识有关神的知识至关重要，经文，不仅我们自己要读经认识神还要帮助他人学习圣经，了解有关三位一体的神。主日讲道，主日学，基要真理很多有关三位一体的知识，大家化很多时间准备，上次讲帖，很多有关末世的知识。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  <a:p>
            <a:endParaRPr/>
          </a:p>
          <a:p>
            <a:r>
              <a:t>2，在生命中（有信心的生活） remain</a:t>
            </a:r>
          </a:p>
          <a:p>
            <a:r>
              <a:t>建立个人关系，夫妻关系，例。自我检查自己的生命有没有恶念和恶行。是否和以色列人被外邦sap，是否我们被佛教．华人地方教影响，被无神论，被拜金影响。要认识神必需追求神，追求？有需要，不是可有可无，渴，饿，禁食。才能经历三位一体的神。在生活中点滴中与神同在。从小到大，在小事上严谨，守信，守约。养成习惯。任何事带到主恩座前求，祷告是最好的途径来认识我们的主，周三祷告会有圣灵同在。只有靠圣灵才能认识主。Deck例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8" name="Shape 19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提到认识多次，为什么？我仔细查考发现阿西阿书的主题並非惩罚，而是要以色列人认识神。为什么神如此强调认识神？？有什么重大的意义？如何认识？一起再来学习。</a:t>
            </a:r>
          </a:p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1" name="Shape 2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以色列通过经历神，何最后神说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6" name="Shape 28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  <a:p>
            <a:r>
              <a:t>Preach and S5不同passionate 呼屿。</a:t>
            </a:r>
          </a:p>
          <a:p>
            <a:r>
              <a:t>认识我们神是怎样的一位神：神是嫉邪的神，守约的神，公义的神，圣洁的神</a:t>
            </a:r>
          </a:p>
          <a:p>
            <a:r>
              <a:t>是宣教的神</a:t>
            </a:r>
          </a:p>
          <a:p>
            <a:r>
              <a:t>是爱我们的神，象歌蔑这么败坏何西阿还要付代价把她赎回来爱他，神把以色列人这么罪神还要用重价把他们赎回，重大代价，独生子的性命，恢复选民的地位，得衪那不离不弃的爱。只要我们信祂为我们的神，信祂儿子耶稣为救主，也许我们曾不信祂，犯罪违约，但是只要我们归回重新建立关系，耶稣宝血会洗净我们一切的罪。他那不离不弃的爱也会与我们同在。，使我们重新得力满有盼望。我们感恩，竭力追求认识祂，宣扬祂的名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2" name="Shape 20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祷告 难章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6" name="Shape 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为什么认识神这么重要？甚至在惩罚他们的罪行时时提出这字？是选民，选民的身份圣经中是神给亚伯拉罕以撒雅各的应许而来。並非优秀而是被选中。华人信主后都是以色列人，希望是新以色列人。成为被拣选的种类。选民和神有约的关系，必须是认识神的。举例，我小时很顽皮，三个小学，覆次体罚，父亲是动手的，常常母亲流泪说野蛮小鬼不会去管，但你是我的孩子我做母亲的不得不管，罚。认识这字好象神在说你的我的孩子，怎么不认识我？“我的民因無知識而滅亡。人不认识神就没辖制，可以无恶不作。现在就是这，政治观不同，杀Kirk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0" name="Shape 21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神所拣选的 分别为圣的 却是</a:t>
            </a:r>
          </a:p>
          <a:p>
            <a:r>
              <a:t>—与外邦混杂，依靠外邦人</a:t>
            </a:r>
          </a:p>
          <a:p>
            <a:r>
              <a:t>—骄傲，以自己名高于神的名</a:t>
            </a:r>
          </a:p>
          <a:p>
            <a:endParaRPr/>
          </a:p>
          <a:p>
            <a:r>
              <a:t>子民无知识，不知道不能和外邦人参杂，他们的神，他们违背耶和华神的意识形态。为什么要认识神，因为我们是祂的孩子们，是选民，千万不可象以色列人，务要认识我们的神。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4" name="Shape 21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为什么神反复说认识，神永远认识你，因为认识了神就归回约中，神要使用。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8" name="Shape 21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神拣选祂的子民目的是要让世界认识神。Make God known。让世界认识神，宣扬神名的让选民去让世界认识神，选民要先认识神。神拣选祂的民不是要叫他们的名被宣扬，不是为自己的利益，人常常自我中心。而是为了全世界的民。神爱世人。上面经句。</a:t>
            </a:r>
          </a:p>
          <a:p>
            <a:r>
              <a:t>並非神不能，而是神要与祂的选民同工，经句：“但聖靈降臨在你們身上，你們就必得着能力，並要在耶路撒冷、猶太全地，和撒馬利亞，直到地極，作我的見證。」”使徒行傳 1:8 神与人是同工的关系。耶穌又對他們說：「願你們平安！父怎樣差遣了我，我也照樣差遣你們。」”約翰福音 20:21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2" name="Shape 2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	•	To be a light to the nations (Isaiah 42:6).</a:t>
            </a:r>
          </a:p>
          <a:p>
            <a:r>
              <a:t>	•	To bring forth the Messiah, Jesus Christ, through whom salvation would come to all peoples (Galatians 3:16, Romans 9:4–5).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0" name="Shape 23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-罪上加罪 神要医治他们的罪但新的，罪显露出来，谎言，内外偷盗，罪性旺盛如火炉，以为神不知，神是无事不知</a:t>
            </a:r>
          </a:p>
          <a:p>
            <a:r>
              <a:t>-君王，首领一起，行淫，醉酒，与褻慢人拉手。</a:t>
            </a:r>
          </a:p>
          <a:p>
            <a:r>
              <a:t>-谋杀君王 见图，热炉，行罪热，嫉妒，分争，愤怒</a:t>
            </a:r>
          </a:p>
          <a:p>
            <a:endParaRPr/>
          </a:p>
          <a:p>
            <a:r>
              <a:t>圣洁国度公民没有圣洁 ，不能为神所用，所以神要苦口婆心带他们归回，以成为合格的工人</a:t>
            </a:r>
          </a:p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solidFill>
                  <a:srgbClr val="FFFFFF"/>
                </a:solidFill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Agenda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99"/>
            </a:lvl1pPr>
          </a:lstStyle>
          <a:p>
            <a:r>
              <a:t>Agenda Topics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rgbClr val="004D80"/>
                </a:solidFill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rgbClr val="004D80"/>
                </a:solidFill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rgbClr val="004D80"/>
                </a:solidFill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rgbClr val="004D80"/>
                </a:solidFill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rgbClr val="004D80"/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Attribution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z="8500" spc="-2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“Notable Quote”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45" name="Close-up of the top of a hot-air balloon viewed from above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46" name="Hot-air balloons viewed from below against a blue sky"/>
          <p:cNvSpPr>
            <a:spLocks noGrp="1"/>
          </p:cNvSpPr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itle Text"/>
          <p:cNvSpPr txBox="1">
            <a:spLocks noGrp="1"/>
          </p:cNvSpPr>
          <p:nvPr>
            <p:ph type="title"/>
          </p:nvPr>
        </p:nvSpPr>
        <p:spPr>
          <a:xfrm>
            <a:off x="2032000" y="5270500"/>
            <a:ext cx="20320000" cy="3175000"/>
          </a:xfrm>
          <a:prstGeom prst="rect">
            <a:avLst/>
          </a:prstGeom>
        </p:spPr>
        <p:txBody>
          <a:bodyPr anchor="ctr"/>
          <a:lstStyle>
            <a:lvl1pPr algn="ctr" defTabSz="800100">
              <a:lnSpc>
                <a:spcPct val="100000"/>
              </a:lnSpc>
              <a:defRPr sz="10000" b="0" spc="0">
                <a:solidFill>
                  <a:srgbClr val="6C6963"/>
                </a:solidFill>
                <a:effectLst>
                  <a:outerShdw blurRad="25400" dist="25400" dir="15900000" rotWithShape="0">
                    <a:srgbClr val="595650">
                      <a:alpha val="33000"/>
                    </a:srgbClr>
                  </a:outerShdw>
                </a:effectLst>
                <a:latin typeface="Baskerville"/>
                <a:ea typeface="Baskerville"/>
                <a:cs typeface="Baskerville"/>
                <a:sym typeface="Baskerville"/>
              </a:defRPr>
            </a:lvl1pPr>
          </a:lstStyle>
          <a:p>
            <a:r>
              <a:t>Title Text</a:t>
            </a:r>
          </a:p>
        </p:txBody>
      </p:sp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69750" y="12706349"/>
            <a:ext cx="419101" cy="457201"/>
          </a:xfrm>
          <a:prstGeom prst="rect">
            <a:avLst/>
          </a:prstGeom>
        </p:spPr>
        <p:txBody>
          <a:bodyPr anchor="ctr"/>
          <a:lstStyle>
            <a:lvl1pPr defTabSz="800100">
              <a:defRPr sz="2400">
                <a:solidFill>
                  <a:srgbClr val="6C6963"/>
                </a:solidFill>
                <a:latin typeface="Baskerville"/>
                <a:ea typeface="Baskerville"/>
                <a:cs typeface="Baskerville"/>
                <a:sym typeface="Baskervill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69750" y="12725399"/>
            <a:ext cx="419101" cy="457201"/>
          </a:xfrm>
          <a:prstGeom prst="rect">
            <a:avLst/>
          </a:prstGeom>
        </p:spPr>
        <p:txBody>
          <a:bodyPr/>
          <a:lstStyle>
            <a:lvl1pPr defTabSz="800100">
              <a:defRPr sz="2400">
                <a:solidFill>
                  <a:srgbClr val="6C6963"/>
                </a:solidFill>
                <a:latin typeface="Baskerville"/>
                <a:ea typeface="Baskerville"/>
                <a:cs typeface="Baskerville"/>
                <a:sym typeface="Baskervill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>
            <a:spLocks noGrp="1"/>
          </p:cNvSpPr>
          <p:nvPr>
            <p:ph type="pic" idx="21"/>
          </p:nvPr>
        </p:nvSpPr>
        <p:spPr>
          <a:xfrm>
            <a:off x="9226574" y="1270000"/>
            <a:ext cx="16840152" cy="11184436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4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62" name="Hot-air balloons viewed from below against a blue sky"/>
          <p:cNvSpPr>
            <a:spLocks noGrp="1"/>
          </p:cNvSpPr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numCol="2" spcCol="109855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ransition spd="med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Arthur Yin 9/28/2025"/>
          <p:cNvSpPr txBox="1">
            <a:spLocks noGrp="1"/>
          </p:cNvSpPr>
          <p:nvPr>
            <p:ph type="body" sz="quarter" idx="1"/>
          </p:nvPr>
        </p:nvSpPr>
        <p:spPr>
          <a:xfrm>
            <a:off x="1201341" y="11847162"/>
            <a:ext cx="21971002" cy="63698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t>Arthur Yin 9/28/2025</a:t>
            </a:r>
          </a:p>
        </p:txBody>
      </p:sp>
      <p:sp>
        <p:nvSpPr>
          <p:cNvPr id="187" name="认识我们的神 2…"/>
          <p:cNvSpPr txBox="1">
            <a:spLocks noGrp="1"/>
          </p:cNvSpPr>
          <p:nvPr>
            <p:ph type="title"/>
          </p:nvPr>
        </p:nvSpPr>
        <p:spPr>
          <a:xfrm>
            <a:off x="1206495" y="2574991"/>
            <a:ext cx="21971006" cy="4648202"/>
          </a:xfrm>
          <a:prstGeom prst="rect">
            <a:avLst/>
          </a:prstGeom>
        </p:spPr>
        <p:txBody>
          <a:bodyPr anchor="ctr"/>
          <a:lstStyle/>
          <a:p>
            <a:pPr>
              <a:defRPr sz="13000" spc="-300"/>
            </a:pPr>
            <a:r>
              <a:t>认识我们的神 2</a:t>
            </a:r>
          </a:p>
          <a:p>
            <a:pPr>
              <a:defRPr sz="13000" spc="-300"/>
            </a:pPr>
            <a:r>
              <a:t>            </a:t>
            </a:r>
            <a:r>
              <a:rPr sz="9800" spc="-200"/>
              <a:t>-从选民的地位</a:t>
            </a:r>
          </a:p>
        </p:txBody>
      </p:sp>
      <p:sp>
        <p:nvSpPr>
          <p:cNvPr id="188" name="何西阿书 7:1-7"/>
          <p:cNvSpPr txBox="1"/>
          <p:nvPr/>
        </p:nvSpPr>
        <p:spPr>
          <a:xfrm>
            <a:off x="1201342" y="7210490"/>
            <a:ext cx="21971002" cy="1905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7100" b="1">
                <a:solidFill>
                  <a:schemeClr val="accent1"/>
                </a:solidFill>
              </a:defRPr>
            </a:lvl1pPr>
          </a:lstStyle>
          <a:p>
            <a:r>
              <a:t>何西阿书 7:1-7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9600" spc="-200"/>
            </a:pPr>
            <a:r>
              <a:t>一，认识神的原因</a:t>
            </a:r>
          </a:p>
          <a:p>
            <a:pPr>
              <a:lnSpc>
                <a:spcPct val="100000"/>
              </a:lnSpc>
              <a:defRPr sz="9600" spc="-200"/>
            </a:pPr>
            <a:r>
              <a:t>B，宣扬神的名</a:t>
            </a:r>
          </a:p>
          <a:p>
            <a:pPr>
              <a:lnSpc>
                <a:spcPct val="100000"/>
              </a:lnSpc>
              <a:defRPr sz="9600" spc="-200"/>
            </a:pPr>
            <a:r>
              <a:t>    合格的工人 ：惟有你們是被揀選的族類，</a:t>
            </a:r>
            <a:r>
              <a:rPr>
                <a:solidFill>
                  <a:srgbClr val="F5EC00"/>
                </a:solidFill>
              </a:rPr>
              <a:t>是有君尊的祭司，是聖潔的國度，是屬神的子民，</a:t>
            </a:r>
            <a:r>
              <a:t>要叫你們宣揚那召你們出黑暗入奇妙光明者的美德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 defTabSz="2153540">
              <a:lnSpc>
                <a:spcPct val="100000"/>
              </a:lnSpc>
              <a:defRPr sz="8464" spc="-184"/>
            </a:pPr>
            <a:r>
              <a:t>一，认识神的原因</a:t>
            </a:r>
          </a:p>
          <a:p>
            <a:pPr defTabSz="2153540">
              <a:lnSpc>
                <a:spcPct val="100000"/>
              </a:lnSpc>
              <a:defRPr sz="8464" spc="-184"/>
            </a:pPr>
            <a:r>
              <a:t>B，宣扬神的名</a:t>
            </a:r>
          </a:p>
          <a:p>
            <a:pPr marL="1076796" indent="-1076796" defTabSz="2153540">
              <a:lnSpc>
                <a:spcPct val="100000"/>
              </a:lnSpc>
              <a:defRPr sz="8464" spc="-184"/>
            </a:pPr>
            <a:r>
              <a:t>合格的工人 ：君尊的祭司</a:t>
            </a:r>
          </a:p>
          <a:p>
            <a:pPr lvl="1" indent="403798" defTabSz="2153540">
              <a:lnSpc>
                <a:spcPct val="100000"/>
              </a:lnSpc>
              <a:defRPr sz="7728" b="0" spc="-18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“我的民因無知識而滅亡。 你棄掉知識， 我也必棄掉你， 使你不再給我作祭司。 你既忘了你神的律法， 我也必忘記你的兒女。 祭司越發增多，就越發得罪我； 我必使他們的榮耀變為羞辱。”何西阿書 4:6-7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467094" cy="10624864"/>
          </a:xfrm>
          <a:prstGeom prst="rect">
            <a:avLst/>
          </a:prstGeom>
        </p:spPr>
        <p:txBody>
          <a:bodyPr anchor="t"/>
          <a:lstStyle/>
          <a:p>
            <a:pPr defTabSz="1994073">
              <a:lnSpc>
                <a:spcPct val="100000"/>
              </a:lnSpc>
              <a:defRPr sz="7830" spc="-174"/>
            </a:pPr>
            <a:r>
              <a:t>一，认识神的原因</a:t>
            </a:r>
          </a:p>
          <a:p>
            <a:pPr defTabSz="1994073">
              <a:lnSpc>
                <a:spcPct val="100000"/>
              </a:lnSpc>
              <a:defRPr sz="7830" spc="-174"/>
            </a:pPr>
            <a:r>
              <a:t>B，宣扬神的名</a:t>
            </a:r>
          </a:p>
          <a:p>
            <a:pPr marL="997060" indent="-997060" defTabSz="1994073">
              <a:lnSpc>
                <a:spcPct val="100000"/>
              </a:lnSpc>
              <a:defRPr sz="7830" spc="-174"/>
            </a:pPr>
            <a:r>
              <a:t>  合格的工人：圣洁的国度</a:t>
            </a:r>
          </a:p>
          <a:p>
            <a:pPr lvl="2" indent="747796" defTabSz="1994073">
              <a:lnSpc>
                <a:spcPct val="100000"/>
              </a:lnSpc>
              <a:defRPr sz="6960" b="0" spc="-14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lvl="2" indent="747796" defTabSz="1994073">
              <a:lnSpc>
                <a:spcPct val="100000"/>
              </a:lnSpc>
              <a:defRPr sz="6960" b="0" spc="-17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““你要告訴以色列全體會眾，對他們說：你們要分別為聖，因為我耶和華你們的　神是聖潔的。”利未記 19:2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“我想醫治以色列的時候， 以法蓮的罪孽和撒馬利亞的罪惡就顯露出來。 他們行事虛謊， 內有賊人入室偷竊， 外有強盜成羣騷擾。 他們行惡使君王歡喜， 說謊使首領喜樂。 他們都是行淫的， 像火爐被烤餅的燒熱， 從摶麵到發麵的時候， 暫不使火着旺。 在我們王宴樂的日子， 首領因酒的烈性成病； 王與褻慢人拉手。 首領埋伏的時候，心中熱如火爐， 就如烤餅的整夜睡臥， 到了早晨火氣炎炎。 眾民也熱如火爐， 燒滅他們的官長。 他們的君王都仆倒而死； 他們中間無一人求告我。”何西阿書 7:1, 3-7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 lvl="1" indent="331651" defTabSz="1768770">
              <a:lnSpc>
                <a:spcPct val="100000"/>
              </a:lnSpc>
              <a:defRPr sz="6324" b="0" spc="-127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lvl="1" indent="331651" defTabSz="1768770">
              <a:lnSpc>
                <a:spcPct val="100000"/>
              </a:lnSpc>
              <a:defRPr sz="6324" b="0" spc="-18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“我想醫治以色列的時候， 以法蓮的罪孽和撒馬利亞的罪惡就顯露出來。 他們行事虛謊， 內有賊人入室偷竊， 外有強盜成羣騷擾。 他們行惡使君王歡喜， 說謊使首領喜樂。 他們都是行淫的， 像火爐被烤餅的燒熱， 從摶麵到發麵的時候， 暫不使火着旺。 在我們王宴樂的日子， 首領因酒的烈性成病； 王與褻慢人拉手。 首領埋伏的時候，心中熱如火爐， 就如烤餅的整夜睡臥， 到了早晨火氣炎炎。 眾民也熱如火爐， 燒滅他們的官長。 他們的君王都仆倒而死； 他們中間無一人求告我。”何西阿書 7:1, 3-7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467094" cy="10624864"/>
          </a:xfrm>
          <a:prstGeom prst="rect">
            <a:avLst/>
          </a:prstGeom>
        </p:spPr>
        <p:txBody>
          <a:bodyPr anchor="t"/>
          <a:lstStyle/>
          <a:p>
            <a:pPr defTabSz="1994073">
              <a:lnSpc>
                <a:spcPct val="100000"/>
              </a:lnSpc>
              <a:defRPr sz="7830" spc="-174"/>
            </a:pPr>
            <a:r>
              <a:t>一，认识神的原因</a:t>
            </a:r>
          </a:p>
          <a:p>
            <a:pPr defTabSz="1994073">
              <a:lnSpc>
                <a:spcPct val="100000"/>
              </a:lnSpc>
              <a:defRPr sz="7830" spc="-174"/>
            </a:pPr>
            <a:r>
              <a:t>B，宣扬神的名</a:t>
            </a:r>
          </a:p>
          <a:p>
            <a:pPr marL="997060" indent="-997060" defTabSz="1994073">
              <a:lnSpc>
                <a:spcPct val="100000"/>
              </a:lnSpc>
              <a:defRPr sz="7830" spc="-174"/>
            </a:pPr>
            <a:r>
              <a:t>  合格的工人：圣洁</a:t>
            </a:r>
          </a:p>
          <a:p>
            <a:pPr lvl="2" indent="747796" defTabSz="1994073">
              <a:lnSpc>
                <a:spcPct val="100000"/>
              </a:lnSpc>
              <a:defRPr sz="6960" b="0" spc="-14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lvl="2" indent="747796" defTabSz="1994073">
              <a:lnSpc>
                <a:spcPct val="100000"/>
              </a:lnSpc>
              <a:defRPr sz="6960" b="0" spc="-17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““你要告訴以色列全體會眾，對他們說：你們要分別為聖，因為我耶和華你們的　神是聖潔的。”利未記 19:2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IMG_1317.jpeg" descr="IMG_1317.jpeg"/>
          <p:cNvPicPr>
            <a:picLocks noChangeAspect="1"/>
          </p:cNvPicPr>
          <p:nvPr/>
        </p:nvPicPr>
        <p:blipFill>
          <a:blip r:embed="rId2"/>
          <a:srcRect l="2130"/>
          <a:stretch>
            <a:fillRect/>
          </a:stretch>
        </p:blipFill>
        <p:spPr>
          <a:xfrm>
            <a:off x="195709" y="-203070"/>
            <a:ext cx="23991171" cy="13788848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真基督徒不是为了快乐而是圣洁"/>
          <p:cNvSpPr txBox="1"/>
          <p:nvPr/>
        </p:nvSpPr>
        <p:spPr>
          <a:xfrm>
            <a:off x="4532155" y="11263345"/>
            <a:ext cx="16756624" cy="167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17999"/>
              </a:lnSpc>
              <a:spcBef>
                <a:spcPts val="0"/>
              </a:spcBef>
              <a:defRPr sz="8900" b="1">
                <a:solidFill>
                  <a:srgbClr val="FFFFFF"/>
                </a:solidFill>
              </a:defRPr>
            </a:lvl1pPr>
          </a:lstStyle>
          <a:p>
            <a:r>
              <a:t>真基督徒不是为了快乐而是圣洁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9600" spc="-200"/>
            </a:pPr>
            <a:r>
              <a:t>一，认识神的原因</a:t>
            </a:r>
          </a:p>
          <a:p>
            <a:pPr>
              <a:lnSpc>
                <a:spcPct val="100000"/>
              </a:lnSpc>
              <a:defRPr sz="9600" spc="-200"/>
            </a:pPr>
            <a:r>
              <a:t>B，宣扬神的名</a:t>
            </a:r>
          </a:p>
          <a:p>
            <a:pPr marL="1219200" indent="-1219200">
              <a:lnSpc>
                <a:spcPct val="100000"/>
              </a:lnSpc>
              <a:defRPr sz="9600" spc="-200"/>
            </a:pPr>
            <a:r>
              <a:t>  合格的工人：是屬神的子民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“眾民也熱如火爐， 燒滅他們的官長。 他們的君王都仆倒而死； 他們中間無一人求告我。 以色列的驕傲當面見證自己， 雖遭遇這一切， 他們仍不歸向耶和華－他們的神， 也不尋求他。 他們並不誠心哀求我， 乃在牀上呼號； 他們為求五穀新酒聚集， 仍然悖逆我。 他們歸向，卻不歸向至上者； 他們如同翻背的弓。 他們的首領必因舌頭的狂傲倒在刀下； 這在埃及地必作人的譏笑。” 7:7, 10, 14, 16"/>
          <p:cNvSpPr txBox="1">
            <a:spLocks noGrp="1"/>
          </p:cNvSpPr>
          <p:nvPr>
            <p:ph type="title"/>
          </p:nvPr>
        </p:nvSpPr>
        <p:spPr>
          <a:xfrm>
            <a:off x="604770" y="641440"/>
            <a:ext cx="23174460" cy="12845271"/>
          </a:xfrm>
          <a:prstGeom prst="rect">
            <a:avLst/>
          </a:prstGeom>
        </p:spPr>
        <p:txBody>
          <a:bodyPr anchor="t"/>
          <a:lstStyle/>
          <a:p>
            <a:pPr lvl="1" indent="399409" defTabSz="2130132">
              <a:lnSpc>
                <a:spcPct val="100000"/>
              </a:lnSpc>
              <a:defRPr sz="7679" b="0" spc="-19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“眾民也熱如火爐， 燒滅他們的官長。 他們的君王都仆倒而死； 他們中間</a:t>
            </a:r>
            <a:r>
              <a:rPr>
                <a:solidFill>
                  <a:srgbClr val="F5EC00"/>
                </a:solidFill>
              </a:rPr>
              <a:t>無一人求告我</a:t>
            </a:r>
            <a:r>
              <a:t>。 以色列的驕傲當面見證自己， 雖遭遇這一切， 他們</a:t>
            </a:r>
            <a:r>
              <a:rPr>
                <a:solidFill>
                  <a:srgbClr val="F5EC00"/>
                </a:solidFill>
              </a:rPr>
              <a:t>仍不歸向耶和華</a:t>
            </a:r>
            <a:r>
              <a:t>－他們的神， 也不尋求他。 他們並不誠心哀求我， 乃在牀上呼號； 他們為求五穀新酒聚集， 仍然悖逆我。 他們歸向，卻不歸向至上者； 他們如同</a:t>
            </a:r>
            <a:r>
              <a:rPr>
                <a:solidFill>
                  <a:srgbClr val="F5EC00"/>
                </a:solidFill>
              </a:rPr>
              <a:t>翻背的弓</a:t>
            </a:r>
            <a:r>
              <a:t>。 他們的首領必因舌頭的狂傲倒在刀下； 這在埃及地必作人的譏笑。” 7:7, 10, 14, 16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二，认识神重大的意义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467094" cy="10624864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9600" spc="-200"/>
            </a:pPr>
            <a:r>
              <a:t>二，认识神重大的意义</a:t>
            </a:r>
          </a:p>
          <a:p>
            <a:pPr>
              <a:lnSpc>
                <a:spcPct val="100000"/>
              </a:lnSpc>
              <a:defRPr sz="9600" spc="-192"/>
            </a:pPr>
            <a:endParaRPr/>
          </a:p>
          <a:p>
            <a:pPr>
              <a:lnSpc>
                <a:spcPct val="100000"/>
              </a:lnSpc>
              <a:defRPr sz="9600" spc="-200"/>
            </a:pPr>
            <a:r>
              <a:t>A，神要恢复和祂子民的关系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二，认识神重大的意义…"/>
          <p:cNvSpPr txBox="1">
            <a:spLocks noGrp="1"/>
          </p:cNvSpPr>
          <p:nvPr>
            <p:ph type="title"/>
          </p:nvPr>
        </p:nvSpPr>
        <p:spPr>
          <a:xfrm>
            <a:off x="187030" y="1351903"/>
            <a:ext cx="23286826" cy="1284527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9600" spc="-200"/>
            </a:pPr>
            <a:r>
              <a:t>二，认识神重大的意义</a:t>
            </a:r>
          </a:p>
          <a:p>
            <a:pPr>
              <a:lnSpc>
                <a:spcPct val="100000"/>
              </a:lnSpc>
              <a:defRPr sz="9600" spc="-200"/>
            </a:pPr>
            <a:r>
              <a:t>B，神不离弃的爱</a:t>
            </a:r>
          </a:p>
          <a:p>
            <a:pPr marL="1117600" lvl="1" indent="-508000">
              <a:lnSpc>
                <a:spcPct val="100000"/>
              </a:lnSpc>
              <a:defRPr sz="88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“我想醫治以色列……”何西阿書 7:1</a:t>
            </a:r>
          </a:p>
          <a:p>
            <a:pPr marL="1117600" lvl="1" indent="-508000">
              <a:lnSpc>
                <a:spcPct val="100000"/>
              </a:lnSpc>
              <a:defRPr sz="8800" b="0" spc="-17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marL="1117600" lvl="1" indent="-508000">
              <a:lnSpc>
                <a:spcPct val="100000"/>
              </a:lnSpc>
              <a:defRPr sz="88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“你或向左或向右，你必聽見後邊有聲音說：「這是正路，要行在其間。」”賽 30:21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“我醫治以色列的時候，以法蓮的罪孽， 和撒瑪利亞的罪惡就顯露出來； 因為他們行欺詐， 小偷入屋偷竊， 強盜在外搶劫。”何西阿書 7:1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971006" cy="10624864"/>
          </a:xfrm>
          <a:prstGeom prst="rect">
            <a:avLst/>
          </a:prstGeom>
        </p:spPr>
        <p:txBody>
          <a:bodyPr/>
          <a:lstStyle/>
          <a:p>
            <a:pPr defTabSz="2341536">
              <a:lnSpc>
                <a:spcPct val="100000"/>
              </a:lnSpc>
              <a:defRPr sz="11088" spc="-222"/>
            </a:pPr>
            <a:endParaRPr/>
          </a:p>
          <a:p>
            <a:pPr defTabSz="2341536">
              <a:lnSpc>
                <a:spcPct val="100000"/>
              </a:lnSpc>
              <a:defRPr sz="11088" spc="-297"/>
            </a:pPr>
            <a:r>
              <a:t>“我醫治以色列的時候，以法蓮的罪孽， 和撒瑪利亞的罪惡就顯露出來； 因為他們行欺詐， 小偷入屋偷竊， 強盜在外搶劫。”何西阿書 7:1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二，认识神重大的意义…"/>
          <p:cNvSpPr txBox="1">
            <a:spLocks noGrp="1"/>
          </p:cNvSpPr>
          <p:nvPr>
            <p:ph type="title"/>
          </p:nvPr>
        </p:nvSpPr>
        <p:spPr>
          <a:xfrm>
            <a:off x="461614" y="1115817"/>
            <a:ext cx="22197650" cy="12859532"/>
          </a:xfrm>
          <a:prstGeom prst="rect">
            <a:avLst/>
          </a:prstGeom>
        </p:spPr>
        <p:txBody>
          <a:bodyPr anchor="t"/>
          <a:lstStyle/>
          <a:p>
            <a:pPr defTabSz="1508843">
              <a:lnSpc>
                <a:spcPct val="100000"/>
              </a:lnSpc>
              <a:defRPr sz="5915" spc="-182"/>
            </a:pPr>
            <a:r>
              <a:t>二，认识神重大的意义</a:t>
            </a:r>
          </a:p>
          <a:p>
            <a:pPr defTabSz="1508843">
              <a:lnSpc>
                <a:spcPct val="100000"/>
              </a:lnSpc>
              <a:defRPr sz="5915" spc="-182"/>
            </a:pPr>
            <a:r>
              <a:t>C，赦罪</a:t>
            </a:r>
          </a:p>
          <a:p>
            <a:pPr marL="754440" lvl="1" indent="-377219" defTabSz="1508843">
              <a:lnSpc>
                <a:spcPct val="100000"/>
              </a:lnSpc>
              <a:defRPr sz="5915" b="0" spc="-18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保罗说“我們知道律法是屬靈的，我卻是屬肉體的，已經賣給罪了。 因為我所作的，我不明白；我所願意的，我沒有去作，我所恨惡的，我倒去作。 既是這樣，那就不是我作的，而是住在我裡面的罪作的。 我知道在我裡面，就是在我肉體之中，沒有良善，因為立志行善由得我，行出來卻由不得我。 所以我願意行的善，我沒有去行；我不願意作的惡，我倒去作了。 我若作自己不願意作的事，那就不是我作的，而是住在我裡面的罪作的。”羅馬書 7:14-15,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“既知道人稱義不是因行律法，乃是因信耶穌基督，連我們也信了基督耶穌，使我們因信基督稱義，不因行律法稱義；因為凡有血氣的，沒有一人因行律法稱義。”加拉太書 2:16。…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 marL="1727200" lvl="1" indent="-1117600">
              <a:lnSpc>
                <a:spcPct val="100000"/>
              </a:lnSpc>
              <a:buSzPct val="123000"/>
              <a:buChar char="•"/>
              <a:defRPr sz="88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“既知道人稱義不是因行律法，乃是因信耶穌基督，連我們也信了基督耶穌，使我們因信基督稱義，不因行律法稱義；因為凡有血氣的，沒有一人因行律法稱義。”加拉太書 2:16。</a:t>
            </a:r>
          </a:p>
          <a:p>
            <a:pPr marL="1117600" lvl="1" indent="-508000">
              <a:lnSpc>
                <a:spcPct val="100000"/>
              </a:lnSpc>
              <a:defRPr sz="88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“現在我們既靠着他的血稱義，就更要藉着他免去神的忿怒。”羅馬書 5:9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“如今，那些在基督耶穌裏的就不定罪了。”羅馬書 8:1…"/>
          <p:cNvSpPr txBox="1">
            <a:spLocks noGrp="1"/>
          </p:cNvSpPr>
          <p:nvPr>
            <p:ph type="title"/>
          </p:nvPr>
        </p:nvSpPr>
        <p:spPr>
          <a:xfrm>
            <a:off x="547562" y="1902010"/>
            <a:ext cx="22572734" cy="12845272"/>
          </a:xfrm>
          <a:prstGeom prst="rect">
            <a:avLst/>
          </a:prstGeom>
        </p:spPr>
        <p:txBody>
          <a:bodyPr anchor="t"/>
          <a:lstStyle/>
          <a:p>
            <a:pPr marL="1209038" lvl="1" indent="-782319" defTabSz="1706837">
              <a:lnSpc>
                <a:spcPct val="100000"/>
              </a:lnSpc>
              <a:buSzPct val="123000"/>
              <a:buChar char="•"/>
              <a:defRPr sz="6100" b="0" spc="-199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“如今，那些在基督耶穌裏的就不定罪了。”羅馬書 8:1</a:t>
            </a:r>
            <a:endParaRPr spc="-123"/>
          </a:p>
          <a:p>
            <a:pPr lvl="1" indent="320038" defTabSz="1706837">
              <a:lnSpc>
                <a:spcPct val="100000"/>
              </a:lnSpc>
              <a:defRPr sz="6100" b="0" spc="-123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pc="-123"/>
          </a:p>
          <a:p>
            <a:pPr marL="782319" lvl="1" indent="-355599" defTabSz="1706837">
              <a:lnSpc>
                <a:spcPct val="100000"/>
              </a:lnSpc>
              <a:defRPr sz="6100" b="0" spc="-199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“我們又藉着他，因信得進入現在所站的這恩典中，並且歡歡喜喜盼望神的榮耀。 不但如此，就是在患難中也是歡歡喜喜的；因為知道患難生忍耐， 忍耐生老練，老練生盼望； 盼望不至於羞恥，……。”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" action="ppaction://hlinkshowjump?jump=nextslide"/>
              </a:rPr>
              <a:t>羅馬</a:t>
            </a:r>
            <a:r>
              <a:t>書 5:2-5a</a:t>
            </a:r>
            <a:endParaRPr spc="-123"/>
          </a:p>
          <a:p>
            <a:pPr marL="782319" lvl="1" indent="-355599" defTabSz="1706837">
              <a:lnSpc>
                <a:spcPct val="100000"/>
              </a:lnSpc>
              <a:defRPr sz="6100" b="0" spc="-123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pc="-123"/>
          </a:p>
          <a:p>
            <a:pPr marL="782319" lvl="1" indent="-355599" defTabSz="1706837">
              <a:lnSpc>
                <a:spcPct val="100000"/>
              </a:lnSpc>
              <a:defRPr sz="6100" b="0" spc="-199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他們必呼叫我說： 我的神啊，我們以色列認識你了。”何西阿書 8:2 </a:t>
            </a:r>
            <a:endParaRPr spc="-123"/>
          </a:p>
          <a:p>
            <a:pPr marL="782319" lvl="1" indent="-355599" defTabSz="1706837">
              <a:lnSpc>
                <a:spcPct val="100000"/>
              </a:lnSpc>
              <a:defRPr sz="6100" b="0" spc="-123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pc="-123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三，如何认识神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467094" cy="10624864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9600" spc="-200"/>
            </a:lvl1pPr>
            <a:lvl2pPr indent="457200">
              <a:lnSpc>
                <a:spcPct val="100000"/>
              </a:lnSpc>
              <a:defRPr sz="96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</a:lstStyle>
          <a:p>
            <a:r>
              <a:t>三，如何认识神  </a:t>
            </a:r>
          </a:p>
          <a:p>
            <a:pPr lvl="1"/>
            <a:r>
              <a:t>“我們若遵守他的誡命，就曉得是認識他。 人若說「我認識他」，卻不遵守他的誡命，便是說謊話的，真理也不在他心裏了。”約翰一書 2:3-4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A，戒命…"/>
          <p:cNvSpPr txBox="1">
            <a:spLocks noGrp="1"/>
          </p:cNvSpPr>
          <p:nvPr>
            <p:ph type="title"/>
          </p:nvPr>
        </p:nvSpPr>
        <p:spPr>
          <a:xfrm>
            <a:off x="1206495" y="939453"/>
            <a:ext cx="21467094" cy="1240523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7800" spc="-200"/>
            </a:pPr>
            <a:r>
              <a:t>A，戒命</a:t>
            </a:r>
          </a:p>
          <a:p>
            <a:pPr marL="1219200" lvl="1" indent="-609600">
              <a:lnSpc>
                <a:spcPct val="100000"/>
              </a:lnSpc>
              <a:defRPr sz="78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“你要全心、全性、全意</a:t>
            </a:r>
            <a:r>
              <a:rPr>
                <a:solidFill>
                  <a:srgbClr val="F5EC00"/>
                </a:solidFill>
              </a:rPr>
              <a:t>愛主你的　神</a:t>
            </a:r>
            <a:r>
              <a:t>。 這是最重要的第一條誡命。 第二條也和它相似，就是要</a:t>
            </a:r>
            <a:r>
              <a:rPr>
                <a:solidFill>
                  <a:srgbClr val="F5EC00"/>
                </a:solidFill>
              </a:rPr>
              <a:t>愛人如己</a:t>
            </a:r>
            <a:r>
              <a:t>。 太 22:37-39 </a:t>
            </a:r>
          </a:p>
          <a:p>
            <a:pPr marL="1219200" lvl="1" indent="-609600">
              <a:lnSpc>
                <a:spcPct val="100000"/>
              </a:lnSpc>
              <a:defRPr sz="78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“我在地上已經榮耀你，你所託付我的事，我已成全了。”約翰福音 17:4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B，认识神（Yada）…"/>
          <p:cNvSpPr txBox="1">
            <a:spLocks noGrp="1"/>
          </p:cNvSpPr>
          <p:nvPr>
            <p:ph type="title"/>
          </p:nvPr>
        </p:nvSpPr>
        <p:spPr>
          <a:xfrm>
            <a:off x="1206495" y="939453"/>
            <a:ext cx="21467094" cy="18203392"/>
          </a:xfrm>
          <a:prstGeom prst="rect">
            <a:avLst/>
          </a:prstGeom>
        </p:spPr>
        <p:txBody>
          <a:bodyPr anchor="t"/>
          <a:lstStyle/>
          <a:p>
            <a:pPr defTabSz="1633686">
              <a:lnSpc>
                <a:spcPct val="100000"/>
              </a:lnSpc>
              <a:defRPr sz="5900" spc="-200"/>
            </a:pPr>
            <a:r>
              <a:t>B，认识神（Yada）</a:t>
            </a:r>
            <a:endParaRPr spc="-119"/>
          </a:p>
          <a:p>
            <a:pPr lvl="1" indent="306324" defTabSz="1633686">
              <a:lnSpc>
                <a:spcPct val="100000"/>
              </a:lnSpc>
              <a:defRPr sz="59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1. 从知识上</a:t>
            </a:r>
            <a:endParaRPr spc="-119"/>
          </a:p>
          <a:p>
            <a:pPr lvl="2" indent="612648" defTabSz="1633686">
              <a:lnSpc>
                <a:spcPct val="100000"/>
              </a:lnSpc>
              <a:defRPr sz="59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然而，人未曾信他，怎能求他呢？未曾聽見他，怎能信他呢？沒有傳道的，怎能聽見呢 罗10:14</a:t>
            </a:r>
            <a:endParaRPr spc="-119"/>
          </a:p>
          <a:p>
            <a:pPr lvl="2" indent="612648" defTabSz="1633686">
              <a:lnSpc>
                <a:spcPct val="100000"/>
              </a:lnSpc>
              <a:defRPr sz="5900" b="0" spc="-119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pc="-119"/>
          </a:p>
          <a:p>
            <a:pPr lvl="2" indent="612648" defTabSz="1633686">
              <a:lnSpc>
                <a:spcPct val="100000"/>
              </a:lnSpc>
              <a:defRPr sz="59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Faith and reason are not mutually exclusive: "Let faith support us where reason fails, and we shall think because we believe, not in order that we may believe".</a:t>
            </a:r>
            <a:endParaRPr spc="-119"/>
          </a:p>
          <a:p>
            <a:pPr lvl="2" indent="612648" defTabSz="1633686">
              <a:lnSpc>
                <a:spcPct val="100000"/>
              </a:lnSpc>
              <a:defRPr sz="59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信仰和理论並非不可互补 ：当想不通时，有信心支撑。我们应基于我们的信仰来思想理论，而不是用理论来支持我们的信仰。</a:t>
            </a:r>
            <a:endParaRPr spc="-119"/>
          </a:p>
          <a:p>
            <a:pPr lvl="2" indent="612648" defTabSz="1633686">
              <a:lnSpc>
                <a:spcPct val="100000"/>
              </a:lnSpc>
              <a:defRPr sz="5900" b="0" spc="-119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pc="-119"/>
          </a:p>
          <a:p>
            <a:pPr lvl="2" indent="612648" defTabSz="1633686">
              <a:lnSpc>
                <a:spcPct val="100000"/>
              </a:lnSpc>
              <a:defRPr sz="5200" b="0" spc="-10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pc="-119"/>
          </a:p>
          <a:p>
            <a:pPr lvl="2" indent="612648" defTabSz="1633686">
              <a:lnSpc>
                <a:spcPct val="100000"/>
              </a:lnSpc>
              <a:defRPr sz="5200" b="0" spc="-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</a:t>
            </a:r>
          </a:p>
          <a:p>
            <a:pPr lvl="2" indent="612648" defTabSz="1633686">
              <a:lnSpc>
                <a:spcPct val="100000"/>
              </a:lnSpc>
              <a:defRPr sz="5200" b="0" spc="-10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lvl="2" indent="612648" defTabSz="1633686">
              <a:lnSpc>
                <a:spcPct val="100000"/>
              </a:lnSpc>
              <a:defRPr sz="5200" b="0" spc="-10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lvl="2" indent="612648" defTabSz="1633686">
              <a:lnSpc>
                <a:spcPct val="100000"/>
              </a:lnSpc>
              <a:defRPr sz="5200" b="0" spc="-10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B，认识神（Yada）…"/>
          <p:cNvSpPr txBox="1">
            <a:spLocks noGrp="1"/>
          </p:cNvSpPr>
          <p:nvPr>
            <p:ph type="title"/>
          </p:nvPr>
        </p:nvSpPr>
        <p:spPr>
          <a:xfrm>
            <a:off x="1206495" y="939453"/>
            <a:ext cx="21467094" cy="12405239"/>
          </a:xfrm>
          <a:prstGeom prst="rect">
            <a:avLst/>
          </a:prstGeom>
        </p:spPr>
        <p:txBody>
          <a:bodyPr anchor="t"/>
          <a:lstStyle/>
          <a:p>
            <a:pPr defTabSz="2316421">
              <a:lnSpc>
                <a:spcPct val="100000"/>
              </a:lnSpc>
              <a:defRPr sz="7410" spc="-190"/>
            </a:pPr>
            <a:r>
              <a:t>B，认识神（Yada）</a:t>
            </a:r>
          </a:p>
          <a:p>
            <a:pPr lvl="1" indent="434340" defTabSz="2316421">
              <a:lnSpc>
                <a:spcPct val="100000"/>
              </a:lnSpc>
              <a:defRPr sz="7410" b="0" spc="-19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2. 在经历上</a:t>
            </a:r>
          </a:p>
          <a:p>
            <a:pPr lvl="1" indent="434340" defTabSz="2316421">
              <a:lnSpc>
                <a:spcPct val="100000"/>
              </a:lnSpc>
              <a:defRPr sz="7410" b="0" spc="-19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“你們要</a:t>
            </a:r>
            <a:r>
              <a:rPr>
                <a:solidFill>
                  <a:srgbClr val="F5EC00"/>
                </a:solidFill>
              </a:rPr>
              <a:t>常在</a:t>
            </a:r>
            <a:r>
              <a:t>我裏面，我也常在你們裏面。枝子若不常在葡萄樹上，自己就不能結果子；你們若不常在我裏面，也是這樣。 我是葡萄樹，你們是枝子。常在我裏面的，我也常在他裏面，這人就多結果子；因為離了我，你們就不能做甚麼。”</a:t>
            </a:r>
          </a:p>
          <a:p>
            <a:pPr lvl="1" indent="434340" defTabSz="2316421">
              <a:lnSpc>
                <a:spcPct val="100000"/>
              </a:lnSpc>
              <a:defRPr sz="7410" b="0" spc="-19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約翰福音 15:4-5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“我必醫治他們背道的病， 甘心愛他們； 因為我的怒氣向他們轉消。 我必向以色列如甘露； 他必如百合花開放， 如黎巴嫩的樹木扎根。 以法蓮 必說： 我與偶像還有甚麼關涉呢？ 我－耶和華回答他，也必顧念他。 我如青翠的松樹； 你的果子從我而得。”何西阿書 14:4-5, 8"/>
          <p:cNvSpPr txBox="1">
            <a:spLocks noGrp="1"/>
          </p:cNvSpPr>
          <p:nvPr>
            <p:ph type="title"/>
          </p:nvPr>
        </p:nvSpPr>
        <p:spPr>
          <a:xfrm>
            <a:off x="1206495" y="939453"/>
            <a:ext cx="21467094" cy="12405239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7800" spc="-200"/>
            </a:lvl1pPr>
          </a:lstStyle>
          <a:p>
            <a:r>
              <a:t>“我必醫治他們背道的病， 甘心愛他們； 因為我的怒氣向他們轉消。 我必向以色列如甘露； 他必如百合花開放， 如黎巴嫩的樹木扎根。 以法蓮 必說： 我與偶像還有甚麼關涉呢？ 我－耶和華回答他，也必顧念他。 我如青翠的松樹； 你的果子從我而得。”何西阿書 14:4-5, 8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总结…"/>
          <p:cNvSpPr txBox="1">
            <a:spLocks noGrp="1"/>
          </p:cNvSpPr>
          <p:nvPr>
            <p:ph type="title"/>
          </p:nvPr>
        </p:nvSpPr>
        <p:spPr>
          <a:xfrm>
            <a:off x="1206495" y="939453"/>
            <a:ext cx="21467094" cy="1240523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7800" spc="-200"/>
            </a:pPr>
            <a:r>
              <a:t>总结</a:t>
            </a:r>
          </a:p>
          <a:p>
            <a:pPr>
              <a:lnSpc>
                <a:spcPct val="100000"/>
              </a:lnSpc>
              <a:defRPr sz="7800" spc="-156"/>
            </a:pPr>
            <a:br>
              <a:rPr lang="en-US"/>
            </a:br>
            <a:r>
              <a:rPr lang="zh-CN" altLang="en-US" sz="7800"/>
              <a:t>圣洁的神，宣教的神，慈爱的神，拯救的神</a:t>
            </a:r>
            <a:br>
              <a:rPr lang="zh-CN" altLang="en-US" sz="7800"/>
            </a:br>
            <a:r>
              <a:rPr lang="en-US" sz="7800"/>
              <a:t>Hosea → Joshua → Yeshua </a:t>
            </a:r>
            <a:br>
              <a:rPr lang="en-US" sz="7800"/>
            </a:br>
            <a:endParaRPr/>
          </a:p>
          <a:p>
            <a:pPr>
              <a:lnSpc>
                <a:spcPct val="100000"/>
              </a:lnSpc>
              <a:defRPr sz="7800" spc="-200">
                <a:solidFill>
                  <a:srgbClr val="F5EC00"/>
                </a:solidFill>
              </a:defRPr>
            </a:pPr>
            <a:r>
              <a:t>“我們務要認識耶和華， 竭力追求認識他。 他出現確如晨光； 他必臨到我們像甘雨， 像滋潤田地的春雨。”</a:t>
            </a:r>
          </a:p>
          <a:p>
            <a:pPr>
              <a:lnSpc>
                <a:spcPct val="100000"/>
              </a:lnSpc>
              <a:defRPr sz="6800" spc="-200"/>
            </a:pPr>
            <a:r>
              <a:t>何西阿書 6:3</a:t>
            </a:r>
          </a:p>
        </p:txBody>
      </p:sp>
      <p:sp>
        <p:nvSpPr>
          <p:cNvPr id="284" name="．"/>
          <p:cNvSpPr txBox="1"/>
          <p:nvPr/>
        </p:nvSpPr>
        <p:spPr>
          <a:xfrm>
            <a:off x="10259128" y="23236259"/>
            <a:ext cx="72390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．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“当我们思想神时，脑中浮现的神的形象，是我们人生中最至关的要事。人类的历史或许会证明， 一个人的信心不会超越他对神的信心。而人对神的信心不会超越他对神的认识。因此，教会最严 肃的问题始终是神的属性。而个人最严峻的问题，并不是他所说或所做的，而是他在内心深处对 神的认识。——A.W. Tozer”"/>
          <p:cNvSpPr txBox="1">
            <a:spLocks noGrp="1"/>
          </p:cNvSpPr>
          <p:nvPr>
            <p:ph type="body" idx="4294967295"/>
          </p:nvPr>
        </p:nvSpPr>
        <p:spPr>
          <a:xfrm>
            <a:off x="1246762" y="1642741"/>
            <a:ext cx="21051072" cy="11280124"/>
          </a:xfrm>
          <a:prstGeom prst="rect">
            <a:avLst/>
          </a:prstGeom>
        </p:spPr>
        <p:txBody>
          <a:bodyPr numCol="1" spcCol="38100" anchor="ctr"/>
          <a:lstStyle>
            <a:lvl1pPr marL="823634" indent="-823634" defTabSz="792098">
              <a:lnSpc>
                <a:spcPct val="100000"/>
              </a:lnSpc>
              <a:spcBef>
                <a:spcPts val="5600"/>
              </a:spcBef>
              <a:buSzPct val="30000"/>
              <a:buBlip>
                <a:blip r:embed="rId3"/>
              </a:buBlip>
              <a:defRPr sz="7326" b="1">
                <a:solidFill>
                  <a:srgbClr val="FFFFFF"/>
                </a:solidFill>
                <a:latin typeface="Baskerville"/>
                <a:ea typeface="Baskerville"/>
                <a:cs typeface="Baskerville"/>
                <a:sym typeface="Baskerville"/>
              </a:defRPr>
            </a:lvl1pPr>
          </a:lstStyle>
          <a:p>
            <a:r>
              <a:t>“当我们思想神时，脑中浮现的神的形象，是我们人生中最至关的要事。人类的历史或许会证明， 一个人的信心不会超越他对神的信心。而人对神的信心不会超越他对神的认识。因此，教会最严 肃的问题始终是神的属性。而个人最严峻的问题，并不是他所说或所做的，而是他在内心深处对 神的认识。——A.W. Tozer”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“也以誠實聘你歸我，你就必認識我－耶和華。”2:20…"/>
          <p:cNvSpPr txBox="1">
            <a:spLocks noGrp="1"/>
          </p:cNvSpPr>
          <p:nvPr>
            <p:ph type="title"/>
          </p:nvPr>
        </p:nvSpPr>
        <p:spPr>
          <a:xfrm>
            <a:off x="168094" y="364782"/>
            <a:ext cx="23906866" cy="12986436"/>
          </a:xfrm>
          <a:prstGeom prst="rect">
            <a:avLst/>
          </a:prstGeom>
        </p:spPr>
        <p:txBody>
          <a:bodyPr anchor="t"/>
          <a:lstStyle/>
          <a:p>
            <a:pPr defTabSz="1464465">
              <a:lnSpc>
                <a:spcPct val="100000"/>
              </a:lnSpc>
              <a:defRPr sz="5733" spc="-114"/>
            </a:pPr>
            <a:endParaRPr/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“也以誠實聘你歸我，你就必</a:t>
            </a:r>
            <a:r>
              <a:rPr b="1">
                <a:solidFill>
                  <a:srgbClr val="F5EC00"/>
                </a:solidFill>
                <a:latin typeface="+mj-lt"/>
                <a:ea typeface="+mj-ea"/>
                <a:cs typeface="+mj-cs"/>
                <a:sym typeface="Helvetica Neue"/>
              </a:rPr>
              <a:t>認識我</a:t>
            </a:r>
            <a:r>
              <a:t>－耶和華。”2:20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“……  因這地上無誠實， 無良善，</a:t>
            </a:r>
            <a:r>
              <a:rPr>
                <a:solidFill>
                  <a:srgbClr val="F5EC00"/>
                </a:solidFill>
              </a:rPr>
              <a:t>無人認識神</a:t>
            </a:r>
            <a:r>
              <a:t>。” 4:1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“我的民因</a:t>
            </a:r>
            <a:r>
              <a:rPr>
                <a:solidFill>
                  <a:srgbClr val="F5EC00"/>
                </a:solidFill>
              </a:rPr>
              <a:t>無知識</a:t>
            </a:r>
            <a:r>
              <a:t>而滅亡。 你</a:t>
            </a:r>
            <a:r>
              <a:rPr u="sng"/>
              <a:t>棄掉</a:t>
            </a:r>
            <a:r>
              <a:rPr u="sng">
                <a:solidFill>
                  <a:srgbClr val="F5EC00"/>
                </a:solidFill>
              </a:rPr>
              <a:t>知識</a:t>
            </a:r>
            <a:r>
              <a:rPr u="sng"/>
              <a:t>，</a:t>
            </a:r>
            <a:r>
              <a:t> 我也必棄掉你，……” 4:6 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“……因有淫心在他們裏面， 他們也</a:t>
            </a:r>
            <a:r>
              <a:rPr u="sng">
                <a:solidFill>
                  <a:srgbClr val="F5EC00"/>
                </a:solidFill>
              </a:rPr>
              <a:t>不認識耶和華</a:t>
            </a:r>
            <a:r>
              <a:t>。”5:4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“我們</a:t>
            </a:r>
            <a:r>
              <a:rPr u="sng">
                <a:solidFill>
                  <a:srgbClr val="F5EC00"/>
                </a:solidFill>
              </a:rPr>
              <a:t>務要認識耶和華</a:t>
            </a:r>
            <a:r>
              <a:t>， 竭力</a:t>
            </a:r>
            <a:r>
              <a:rPr u="sng">
                <a:solidFill>
                  <a:srgbClr val="F5EC00"/>
                </a:solidFill>
              </a:rPr>
              <a:t>追求認識他</a:t>
            </a:r>
            <a:r>
              <a:t>。……” 6:3 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“我喜愛良善，不喜愛祭祀； </a:t>
            </a:r>
            <a:r>
              <a:rPr u="sng">
                <a:solidFill>
                  <a:srgbClr val="F5EC00"/>
                </a:solidFill>
              </a:rPr>
              <a:t>喜愛認識神</a:t>
            </a:r>
            <a:r>
              <a:t>，勝於燔祭。”6:6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“…… 他們的君王都仆倒而死； 他們中間無一人</a:t>
            </a:r>
            <a:r>
              <a:rPr>
                <a:solidFill>
                  <a:srgbClr val="F5EC00"/>
                </a:solidFill>
              </a:rPr>
              <a:t>求告我</a:t>
            </a:r>
            <a:r>
              <a:t>。”7:7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“以色列的驕傲當面見證自己， 雖遭遇這一切， 他們仍不歸向耶和華－他們的神， </a:t>
            </a:r>
            <a:r>
              <a:rPr>
                <a:solidFill>
                  <a:srgbClr val="F5EC00"/>
                </a:solidFill>
              </a:rPr>
              <a:t>也不尋求他</a:t>
            </a:r>
            <a:r>
              <a:t>。” 7:10</a:t>
            </a:r>
          </a:p>
          <a:p>
            <a:pPr marL="732251" indent="-732251" defTabSz="1464465">
              <a:lnSpc>
                <a:spcPct val="100000"/>
              </a:lnSpc>
              <a:defRPr sz="5733" spc="-182"/>
            </a:pPr>
            <a:r>
              <a:t>“他們必呼叫我說： 我的神啊，</a:t>
            </a:r>
            <a:r>
              <a:rPr u="sng"/>
              <a:t>我們</a:t>
            </a:r>
            <a:r>
              <a:rPr u="sng">
                <a:solidFill>
                  <a:srgbClr val="F5EC00"/>
                </a:solidFill>
              </a:rPr>
              <a:t>以色列認識你</a:t>
            </a:r>
            <a:r>
              <a:rPr u="sng"/>
              <a:t>了。</a:t>
            </a:r>
            <a:r>
              <a:t>”  8:1-2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971006" cy="106248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pc="-300"/>
            </a:pPr>
            <a:r>
              <a:t>一，认识神的原因</a:t>
            </a:r>
          </a:p>
          <a:p>
            <a:pPr>
              <a:lnSpc>
                <a:spcPct val="100000"/>
              </a:lnSpc>
              <a:defRPr spc="-300"/>
            </a:pPr>
            <a:r>
              <a:t>二，认识神的意义</a:t>
            </a:r>
          </a:p>
          <a:p>
            <a:pPr>
              <a:lnSpc>
                <a:spcPct val="100000"/>
              </a:lnSpc>
              <a:defRPr spc="-300"/>
            </a:pPr>
            <a:r>
              <a:t>三，认识神的途径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467094" cy="10624864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00000"/>
              </a:lnSpc>
              <a:defRPr sz="9600" spc="-200"/>
            </a:pPr>
            <a:r>
              <a:t>一，认识神的原因</a:t>
            </a:r>
          </a:p>
          <a:p>
            <a:pPr>
              <a:lnSpc>
                <a:spcPct val="100000"/>
              </a:lnSpc>
              <a:defRPr sz="9600" spc="-200"/>
            </a:pPr>
            <a:r>
              <a:t>A，选民</a:t>
            </a:r>
          </a:p>
          <a:p>
            <a:pPr>
              <a:lnSpc>
                <a:spcPct val="100000"/>
              </a:lnSpc>
              <a:defRPr sz="9600" spc="-200"/>
            </a:pPr>
            <a:r>
              <a:t>“惟有你們是</a:t>
            </a:r>
            <a:r>
              <a:rPr>
                <a:solidFill>
                  <a:srgbClr val="EE230C"/>
                </a:solidFill>
              </a:rPr>
              <a:t>被揀選的族類</a:t>
            </a:r>
            <a:r>
              <a:t>，是有君尊的祭司，是聖潔的國度，是</a:t>
            </a:r>
            <a:r>
              <a:rPr>
                <a:solidFill>
                  <a:srgbClr val="EE230C"/>
                </a:solidFill>
              </a:rPr>
              <a:t>屬神的子民</a:t>
            </a:r>
            <a:r>
              <a:t>，……”  彼得前書 2:9a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“以法蓮與列邦人攙雜； 以法蓮是沒有翻過的餅。 外邦人吞吃他勞力得來的，他卻不知道； 頭髮斑白，他也不覺得。 以色列的驕傲當面見證自己， 雖遭遇這一切， 他們仍不歸向耶和華－他們的神， 也不尋求他。 以法蓮好像鴿子愚蠢無知； 他們求告埃及，投奔亞述。 他們去的時候，我必將我的網撒在他們身上； 我要打下他們，如同空中的鳥。 我必按他們會眾所聽見的懲罰他們。”何西阿書 7:8-12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 lvl="2" indent="859536" defTabSz="2292037">
              <a:lnSpc>
                <a:spcPct val="100000"/>
              </a:lnSpc>
              <a:defRPr sz="7050" b="0" spc="-141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  <a:p>
            <a:pPr lvl="2" indent="859536" defTabSz="2292037">
              <a:lnSpc>
                <a:spcPct val="100000"/>
              </a:lnSpc>
              <a:defRPr sz="7050" b="0" spc="-188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“以法蓮與</a:t>
            </a:r>
            <a:r>
              <a:rPr>
                <a:solidFill>
                  <a:srgbClr val="F5EC00"/>
                </a:solidFill>
              </a:rPr>
              <a:t>列邦人攙雜</a:t>
            </a:r>
            <a:r>
              <a:t>； 以法蓮是</a:t>
            </a:r>
            <a:r>
              <a:rPr>
                <a:solidFill>
                  <a:srgbClr val="F5EC00"/>
                </a:solidFill>
              </a:rPr>
              <a:t>沒有翻過的餅</a:t>
            </a:r>
            <a:r>
              <a:t>。 外邦人吞吃他勞力得來的，他卻不知道； 頭髮斑白，他也不覺得。 以色列的驕傲當面見證自己， 雖遭遇這一切， 他們仍不歸向耶和華－他們的神， 也不尋求他。 以法蓮好像</a:t>
            </a:r>
            <a:r>
              <a:rPr>
                <a:solidFill>
                  <a:srgbClr val="F5EC00"/>
                </a:solidFill>
              </a:rPr>
              <a:t>鴿子愚蠢無知</a:t>
            </a:r>
            <a:r>
              <a:t>； 他們求告埃及，投奔亞述。 他們去的時候，我必將我的網撒在他們身上； 我要打下他們，如同空中的鳥。 我必按他們會眾所聽見的懲罰他們。”何西阿書 7:8-12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5" y="1718278"/>
            <a:ext cx="21467094" cy="10624864"/>
          </a:xfrm>
          <a:prstGeom prst="rect">
            <a:avLst/>
          </a:prstGeom>
        </p:spPr>
        <p:txBody>
          <a:bodyPr anchor="t"/>
          <a:lstStyle/>
          <a:p>
            <a:pPr defTabSz="2121354">
              <a:lnSpc>
                <a:spcPct val="100000"/>
              </a:lnSpc>
              <a:defRPr sz="8352" spc="-174"/>
            </a:pPr>
            <a:r>
              <a:t>一，认识神的原因</a:t>
            </a:r>
          </a:p>
          <a:p>
            <a:pPr defTabSz="2121354">
              <a:lnSpc>
                <a:spcPct val="100000"/>
              </a:lnSpc>
              <a:defRPr sz="8352" spc="-174"/>
            </a:pPr>
            <a:r>
              <a:t>B，宣扬神的名</a:t>
            </a:r>
          </a:p>
          <a:p>
            <a:pPr defTabSz="2121354">
              <a:lnSpc>
                <a:spcPct val="100000"/>
              </a:lnSpc>
              <a:defRPr sz="8352" spc="-174"/>
            </a:pPr>
            <a:r>
              <a:t>“惟有你們是被揀選的族類，是有君尊的祭司，是聖潔的國度，是屬神的子民，要叫你們</a:t>
            </a:r>
            <a:r>
              <a:rPr>
                <a:solidFill>
                  <a:srgbClr val="E22400"/>
                </a:solidFill>
              </a:rPr>
              <a:t>宣揚那召你們出黑暗入奇妙光明者的美德</a:t>
            </a:r>
            <a:r>
              <a:t>。”  彼得前書 2:9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一，认识神的原因…"/>
          <p:cNvSpPr txBox="1">
            <a:spLocks noGrp="1"/>
          </p:cNvSpPr>
          <p:nvPr>
            <p:ph type="title"/>
          </p:nvPr>
        </p:nvSpPr>
        <p:spPr>
          <a:xfrm>
            <a:off x="1206496" y="641440"/>
            <a:ext cx="22572734" cy="12845271"/>
          </a:xfrm>
          <a:prstGeom prst="rect">
            <a:avLst/>
          </a:prstGeom>
        </p:spPr>
        <p:txBody>
          <a:bodyPr anchor="t"/>
          <a:lstStyle/>
          <a:p>
            <a:pPr defTabSz="2244978">
              <a:lnSpc>
                <a:spcPct val="100000"/>
              </a:lnSpc>
              <a:defRPr sz="8811" spc="-198"/>
            </a:pPr>
            <a:r>
              <a:t>一，认识神的原因</a:t>
            </a:r>
          </a:p>
          <a:p>
            <a:pPr defTabSz="2244978">
              <a:lnSpc>
                <a:spcPct val="100000"/>
              </a:lnSpc>
              <a:defRPr sz="8811" spc="-198"/>
            </a:pPr>
            <a:r>
              <a:t>B，宣扬神的名</a:t>
            </a:r>
          </a:p>
          <a:p>
            <a:pPr defTabSz="2244978">
              <a:lnSpc>
                <a:spcPct val="100000"/>
              </a:lnSpc>
              <a:defRPr sz="8811" spc="-176"/>
            </a:pPr>
            <a:endParaRPr/>
          </a:p>
          <a:p>
            <a:pPr marL="1122517" lvl="2" defTabSz="2244978">
              <a:lnSpc>
                <a:spcPct val="100000"/>
              </a:lnSpc>
              <a:defRPr sz="6831" b="0" spc="-198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“耶和華對亞伯蘭說：「你要離開本地、本族、父家，往我所要指示你的地去。 我必叫你成為大國。我必賜福給你，叫你的名為大；你也要叫別人得福。 ……地上的萬族都要因你得福。」”創世記 12:1-3。</a:t>
            </a:r>
            <a:endParaRPr spc="-137"/>
          </a:p>
          <a:p>
            <a:pPr marL="1122517" lvl="2" defTabSz="2244978">
              <a:lnSpc>
                <a:spcPct val="100000"/>
              </a:lnSpc>
              <a:defRPr sz="6831" b="0" spc="-198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“好叫世界得知你的道路， 萬國得知你的救恩。”詩篇 67:2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1791</Words>
  <Application>Microsoft Office PowerPoint</Application>
  <PresentationFormat>Custom</PresentationFormat>
  <Paragraphs>172</Paragraphs>
  <Slides>28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Baskerville</vt:lpstr>
      <vt:lpstr>Helvetica Neue</vt:lpstr>
      <vt:lpstr>Helvetica Neue Medium</vt:lpstr>
      <vt:lpstr>30_BasicColor</vt:lpstr>
      <vt:lpstr>认识我们的神 2             -从选民的地位</vt:lpstr>
      <vt:lpstr> “我醫治以色列的時候，以法蓮的罪孽， 和撒瑪利亞的罪惡就顯露出來； 因為他們行欺詐， 小偷入屋偷竊， 強盜在外搶劫。”何西阿書 7:1</vt:lpstr>
      <vt:lpstr>PowerPoint Presentation</vt:lpstr>
      <vt:lpstr> “也以誠實聘你歸我，你就必認識我－耶和華。”2:20 “……  因這地上無誠實， 無良善，無人認識神。” 4:1 “我的民因無知識而滅亡。 你棄掉知識， 我也必棄掉你，……” 4:6  “……因有淫心在他們裏面， 他們也不認識耶和華。”5:4 “我們務要認識耶和華， 竭力追求認識他。……” 6:3  “我喜愛良善，不喜愛祭祀； 喜愛認識神，勝於燔祭。”6:6 “…… 他們的君王都仆倒而死； 他們中間無一人求告我。”7:7 “以色列的驕傲當面見證自己， 雖遭遇這一切， 他們仍不歸向耶和華－他們的神， 也不尋求他。” 7:10 “他們必呼叫我說： 我的神啊，我們以色列認識你了。”  8:1-2</vt:lpstr>
      <vt:lpstr>一，认识神的原因 二，认识神的意义 三，认识神的途径</vt:lpstr>
      <vt:lpstr>一，认识神的原因 A，选民 “惟有你們是被揀選的族類，是有君尊的祭司，是聖潔的國度，是屬神的子民，……”  彼得前書 2:9a</vt:lpstr>
      <vt:lpstr>  “以法蓮與列邦人攙雜； 以法蓮是沒有翻過的餅。 外邦人吞吃他勞力得來的，他卻不知道； 頭髮斑白，他也不覺得。 以色列的驕傲當面見證自己， 雖遭遇這一切， 他們仍不歸向耶和華－他們的神， 也不尋求他。 以法蓮好像鴿子愚蠢無知； 他們求告埃及，投奔亞述。 他們去的時候，我必將我的網撒在他們身上； 我要打下他們，如同空中的鳥。 我必按他們會眾所聽見的懲罰他們。”何西阿書 7:8-12 </vt:lpstr>
      <vt:lpstr>一，认识神的原因 B，宣扬神的名 “惟有你們是被揀選的族類，是有君尊的祭司，是聖潔的國度，是屬神的子民，要叫你們宣揚那召你們出黑暗入奇妙光明者的美德。”  彼得前書 2:9</vt:lpstr>
      <vt:lpstr>一，认识神的原因 B，宣扬神的名  “耶和華對亞伯蘭說：「你要離開本地、本族、父家，往我所要指示你的地去。 我必叫你成為大國。我必賜福給你，叫你的名為大；你也要叫別人得福。 ……地上的萬族都要因你得福。」”創世記 12:1-3。 “好叫世界得知你的道路， 萬國得知你的救恩。”詩篇 67:2 </vt:lpstr>
      <vt:lpstr>一，认识神的原因 B，宣扬神的名     合格的工人 ：惟有你們是被揀選的族類，是有君尊的祭司，是聖潔的國度，是屬神的子民，要叫你們宣揚那召你們出黑暗入奇妙光明者的美德</vt:lpstr>
      <vt:lpstr>一，认识神的原因 B，宣扬神的名 合格的工人 ：君尊的祭司 “我的民因無知識而滅亡。 你棄掉知識， 我也必棄掉你， 使你不再給我作祭司。 你既忘了你神的律法， 我也必忘記你的兒女。 祭司越發增多，就越發得罪我； 我必使他們的榮耀變為羞辱。”何西阿書 4:6-7</vt:lpstr>
      <vt:lpstr>一，认识神的原因 B，宣扬神的名   合格的工人：圣洁的国度  ““你要告訴以色列全體會眾，對他們說：你們要分別為聖，因為我耶和華你們的　神是聖潔的。”利未記 19:2</vt:lpstr>
      <vt:lpstr> “我想醫治以色列的時候， 以法蓮的罪孽和撒馬利亞的罪惡就顯露出來。 他們行事虛謊， 內有賊人入室偷竊， 外有強盜成羣騷擾。 他們行惡使君王歡喜， 說謊使首領喜樂。 他們都是行淫的， 像火爐被烤餅的燒熱， 從摶麵到發麵的時候， 暫不使火着旺。 在我們王宴樂的日子， 首領因酒的烈性成病； 王與褻慢人拉手。 首領埋伏的時候，心中熱如火爐， 就如烤餅的整夜睡臥， 到了早晨火氣炎炎。 眾民也熱如火爐， 燒滅他們的官長。 他們的君王都仆倒而死； 他們中間無一人求告我。”何西阿書 7:1, 3-7 </vt:lpstr>
      <vt:lpstr>一，认识神的原因 B，宣扬神的名   合格的工人：圣洁  ““你要告訴以色列全體會眾，對他們說：你們要分別為聖，因為我耶和華你們的　神是聖潔的。”利未記 19:2</vt:lpstr>
      <vt:lpstr>PowerPoint Presentation</vt:lpstr>
      <vt:lpstr>一，认识神的原因 B，宣扬神的名   合格的工人：是屬神的子民</vt:lpstr>
      <vt:lpstr>“眾民也熱如火爐， 燒滅他們的官長。 他們的君王都仆倒而死； 他們中間無一人求告我。 以色列的驕傲當面見證自己， 雖遭遇這一切， 他們仍不歸向耶和華－他們的神， 也不尋求他。 他們並不誠心哀求我， 乃在牀上呼號； 他們為求五穀新酒聚集， 仍然悖逆我。 他們歸向，卻不歸向至上者； 他們如同翻背的弓。 他們的首領必因舌頭的狂傲倒在刀下； 這在埃及地必作人的譏笑。” 7:7, 10, 14, 16</vt:lpstr>
      <vt:lpstr>二，认识神重大的意义  A，神要恢复和祂子民的关系</vt:lpstr>
      <vt:lpstr>二，认识神重大的意义 B，神不离弃的爱 “我想醫治以色列……”何西阿書 7:1  “你或向左或向右，你必聽見後邊有聲音說：「這是正路，要行在其間。」”賽 30:21</vt:lpstr>
      <vt:lpstr>二，认识神重大的意义 C，赦罪 保罗说“我們知道律法是屬靈的，我卻是屬肉體的，已經賣給罪了。 因為我所作的，我不明白；我所願意的，我沒有去作，我所恨惡的，我倒去作。 既是這樣，那就不是我作的，而是住在我裡面的罪作的。 我知道在我裡面，就是在我肉體之中，沒有良善，因為立志行善由得我，行出來卻由不得我。 所以我願意行的善，我沒有去行；我不願意作的惡，我倒去作了。 我若作自己不願意作的事，那就不是我作的，而是住在我裡面的罪作的。”羅馬書 7:14-15,</vt:lpstr>
      <vt:lpstr>“既知道人稱義不是因行律法，乃是因信耶穌基督，連我們也信了基督耶穌，使我們因信基督稱義，不因行律法稱義；因為凡有血氣的，沒有一人因行律法稱義。”加拉太書 2:16。 “現在我們既靠着他的血稱義，就更要藉着他免去神的忿怒。”羅馬書 5:9 </vt:lpstr>
      <vt:lpstr>“如今，那些在基督耶穌裏的就不定罪了。”羅馬書 8:1  “我們又藉着他，因信得進入現在所站的這恩典中，並且歡歡喜喜盼望神的榮耀。 不但如此，就是在患難中也是歡歡喜喜的；因為知道患難生忍耐， 忍耐生老練，老練生盼望； 盼望不至於羞恥，……。”羅馬書 5:2-5a  他們必呼叫我說： 我的神啊，我們以色列認識你了。”何西阿書 8:2  </vt:lpstr>
      <vt:lpstr>三，如何认识神   “我們若遵守他的誡命，就曉得是認識他。 人若說「我認識他」，卻不遵守他的誡命，便是說謊話的，真理也不在他心裏了。”約翰一書 2:3-4</vt:lpstr>
      <vt:lpstr>A，戒命 “你要全心、全性、全意愛主你的　神。 這是最重要的第一條誡命。 第二條也和它相似，就是要愛人如己。 太 22:37-39  “我在地上已經榮耀你，你所託付我的事，我已成全了。”約翰福音 17:4</vt:lpstr>
      <vt:lpstr>B，认识神（Yada） 1. 从知识上 然而，人未曾信他，怎能求他呢？未曾聽見他，怎能信他呢？沒有傳道的，怎能聽見呢 罗10:14  Faith and reason are not mutually exclusive: "Let faith support us where reason fails, and we shall think because we believe, not in order that we may believe". 信仰和理论並非不可互补 ：当想不通时，有信心支撑。我们应基于我们的信仰来思想理论，而不是用理论来支持我们的信仰。       </vt:lpstr>
      <vt:lpstr>B，认识神（Yada） 2. 在经历上 “你們要常在我裏面，我也常在你們裏面。枝子若不常在葡萄樹上，自己就不能結果子；你們若不常在我裏面，也是這樣。 我是葡萄樹，你們是枝子。常在我裏面的，我也常在他裏面，這人就多結果子；因為離了我，你們就不能做甚麼。” 約翰福音 15:4-5</vt:lpstr>
      <vt:lpstr>“我必醫治他們背道的病， 甘心愛他們； 因為我的怒氣向他們轉消。 我必向以色列如甘露； 他必如百合花開放， 如黎巴嫩的樹木扎根。 以法蓮 必說： 我與偶像還有甚麼關涉呢？ 我－耶和華回答他，也必顧念他。 我如青翠的松樹； 你的果子從我而得。”何西阿書 14:4-5, 8</vt:lpstr>
      <vt:lpstr>总结  圣洁的神，宣教的神，慈爱的神，拯救的神 Hosea → Joshua → Yeshua   “我們務要認識耶和華， 竭力追求認識他。 他出現確如晨光； 他必臨到我們像甘雨， 像滋潤田地的春雨。” 何西阿書 6:3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Eva Li</cp:lastModifiedBy>
  <cp:revision>1</cp:revision>
  <dcterms:modified xsi:type="dcterms:W3CDTF">2025-09-28T19:00:13Z</dcterms:modified>
</cp:coreProperties>
</file>